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png" ContentType="image/png"/>
  <Override PartName="/ppt/media/image3.jpeg" ContentType="image/jpeg"/>
  <Override PartName="/ppt/media/image2.jpeg" ContentType="image/jpeg"/>
  <Override PartName="/ppt/media/image4.png" ContentType="image/png"/>
  <Override PartName="/ppt/media/image8.jpeg" ContentType="image/jpeg"/>
  <Override PartName="/ppt/media/image5.jpeg" ContentType="image/jpeg"/>
  <Override PartName="/ppt/media/image10.jpeg" ContentType="image/jpeg"/>
  <Override PartName="/ppt/media/image6.png" ContentType="image/png"/>
  <Override PartName="/ppt/media/image7.jpeg" ContentType="image/jpeg"/>
  <Override PartName="/ppt/media/image12.jpeg" ContentType="image/jpeg"/>
  <Override PartName="/ppt/media/image9.png" ContentType="image/png"/>
  <Override PartName="/ppt/media/image11.jpeg" ContentType="image/jpe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360000" y="296028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15592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52476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68916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36000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52476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68916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360000" y="180000"/>
            <a:ext cx="9360000" cy="221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515592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360000" y="296028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515592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352476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6689160" y="108000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36000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352476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6689160" y="2960280"/>
            <a:ext cx="301356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360000" y="180000"/>
            <a:ext cx="9360000" cy="221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highlight>
                <a:srgbClr val="ffffff"/>
              </a:highlight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55920" y="296028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55920" y="1080000"/>
            <a:ext cx="456732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360000" y="2960280"/>
            <a:ext cx="9360000" cy="171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 flipH="1" flipV="1">
            <a:off x="0" y="4500000"/>
            <a:ext cx="10080000" cy="1170000"/>
          </a:xfrm>
          <a:prstGeom prst="flowChartDocument">
            <a:avLst/>
          </a:prstGeom>
          <a:gradFill rotWithShape="0">
            <a:gsLst>
              <a:gs pos="0">
                <a:srgbClr val="77caee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blurRad="0" rotWithShape="0">
              <a:srgbClr val="009bdd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0" y="1620000"/>
            <a:ext cx="9000000" cy="10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dd4100"/>
                </a:solidFill>
                <a:latin typeface="Arial"/>
              </a:rPr>
              <a:t>Click to edit the title text format</a:t>
            </a:r>
            <a:endParaRPr b="0" lang="en-US" sz="3300" spc="-1" strike="noStrike">
              <a:solidFill>
                <a:srgbClr val="dd4100"/>
              </a:solid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360000" y="2880000"/>
            <a:ext cx="9360000" cy="162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8000"/>
          </a:bodyPr>
          <a:p>
            <a:pPr marL="432000" indent="-324000">
              <a:spcBef>
                <a:spcPts val="106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9bdd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2100" spc="-1" strike="noStrike">
                <a:solidFill>
                  <a:srgbClr val="009bdd"/>
                </a:solidFill>
                <a:latin typeface="Arial"/>
              </a:rPr>
              <a:t>Second Outline Level</a:t>
            </a:r>
            <a:endParaRPr b="0" lang="en-US" sz="2100" spc="-1" strike="noStrike">
              <a:solidFill>
                <a:srgbClr val="009bdd"/>
              </a:solidFill>
              <a:latin typeface="Arial"/>
            </a:endParaRPr>
          </a:p>
          <a:p>
            <a:pPr lvl="2" marL="1296000" indent="-288000">
              <a:spcBef>
                <a:spcPts val="635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9bdd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9bdd"/>
              </a:solidFill>
              <a:latin typeface="Arial"/>
            </a:endParaRPr>
          </a:p>
          <a:p>
            <a:pPr lvl="3" marL="1728000" indent="-216000">
              <a:spcBef>
                <a:spcPts val="42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Fourth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4" marL="2160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Fifth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5" marL="2592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Sixth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6" marL="3024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Seventh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3" name=""/>
          <p:cNvSpPr txBox="1"/>
          <p:nvPr/>
        </p:nvSpPr>
        <p:spPr>
          <a:xfrm>
            <a:off x="360000" y="5220000"/>
            <a:ext cx="23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"/>
          <p:cNvSpPr txBox="1"/>
          <p:nvPr/>
        </p:nvSpPr>
        <p:spPr>
          <a:xfrm>
            <a:off x="3420000" y="5220000"/>
            <a:ext cx="32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/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"/>
          <p:cNvSpPr txBox="1"/>
          <p:nvPr/>
        </p:nvSpPr>
        <p:spPr>
          <a:xfrm>
            <a:off x="7380000" y="5220000"/>
            <a:ext cx="23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fld id="{92BC46FB-9F87-4C05-83A4-BEAE65D889C3}" type="slidenum">
              <a:rPr b="0" lang="en-US" sz="1400" spc="-1" strike="noStrike">
                <a:solidFill>
                  <a:srgbClr val="ffffff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"/>
          <p:cNvSpPr/>
          <p:nvPr/>
        </p:nvSpPr>
        <p:spPr>
          <a:xfrm>
            <a:off x="0" y="0"/>
            <a:ext cx="10076760" cy="720000"/>
          </a:xfrm>
          <a:prstGeom prst="rect">
            <a:avLst/>
          </a:prstGeom>
          <a:gradFill rotWithShape="0">
            <a:gsLst>
              <a:gs pos="0">
                <a:srgbClr val="77caee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blurRad="0" rotWithShape="0">
              <a:srgbClr val="009bdd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3" name=""/>
          <p:cNvSpPr/>
          <p:nvPr/>
        </p:nvSpPr>
        <p:spPr>
          <a:xfrm>
            <a:off x="3240" y="5040000"/>
            <a:ext cx="10076760" cy="631440"/>
          </a:xfrm>
          <a:prstGeom prst="rect">
            <a:avLst/>
          </a:prstGeom>
          <a:gradFill rotWithShape="0">
            <a:gsLst>
              <a:gs pos="0">
                <a:srgbClr val="77caee"/>
              </a:gs>
              <a:gs pos="100000">
                <a:srgbClr val="009bdd"/>
              </a:gs>
            </a:gsLst>
            <a:lin ang="10800000"/>
          </a:gradFill>
          <a:ln w="18000">
            <a:noFill/>
          </a:ln>
          <a:effectLst>
            <a:outerShdw dist="10800" dir="5400000" blurRad="0" rotWithShape="0">
              <a:srgbClr val="009bdd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Click to edit the title text format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06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9bdd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lvl="1" marL="864000" indent="-324000">
              <a:spcBef>
                <a:spcPts val="85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2100" spc="-1" strike="noStrike">
                <a:solidFill>
                  <a:srgbClr val="009bdd"/>
                </a:solidFill>
                <a:latin typeface="Arial"/>
              </a:rPr>
              <a:t>Second Outline Level</a:t>
            </a:r>
            <a:endParaRPr b="0" lang="en-US" sz="2100" spc="-1" strike="noStrike">
              <a:solidFill>
                <a:srgbClr val="009bdd"/>
              </a:solidFill>
              <a:latin typeface="Arial"/>
            </a:endParaRPr>
          </a:p>
          <a:p>
            <a:pPr lvl="2" marL="1296000" indent="-288000">
              <a:spcBef>
                <a:spcPts val="635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9bdd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9bdd"/>
              </a:solidFill>
              <a:latin typeface="Arial"/>
            </a:endParaRPr>
          </a:p>
          <a:p>
            <a:pPr lvl="3" marL="1728000" indent="-216000">
              <a:spcBef>
                <a:spcPts val="422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Fourth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4" marL="2160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Fifth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5" marL="2592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Sixth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  <a:p>
            <a:pPr lvl="6" marL="3024000" indent="-216000">
              <a:spcBef>
                <a:spcPts val="210"/>
              </a:spcBef>
              <a:buClr>
                <a:srgbClr val="77caee"/>
              </a:buClr>
              <a:buSzPct val="45000"/>
              <a:buFont typeface="Wingdings" charset="2"/>
              <a:buChar char=""/>
            </a:pPr>
            <a:r>
              <a:rPr b="0" lang="en-US" sz="1500" spc="-1" strike="noStrike">
                <a:solidFill>
                  <a:srgbClr val="009bdd"/>
                </a:solidFill>
                <a:latin typeface="Arial"/>
              </a:rPr>
              <a:t>Seventh Outline Level</a:t>
            </a:r>
            <a:endParaRPr b="0" lang="en-US" sz="15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dt"/>
          </p:nvPr>
        </p:nvSpPr>
        <p:spPr>
          <a:xfrm>
            <a:off x="360000" y="5220000"/>
            <a:ext cx="23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&lt;date/time&gt;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3420000" y="5220000"/>
            <a:ext cx="32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/>
            <a:r>
              <a:rPr b="0" lang="en-US" sz="1400" spc="-1" strike="noStrike">
                <a:solidFill>
                  <a:srgbClr val="ffffff"/>
                </a:solidFill>
                <a:latin typeface="Arial"/>
              </a:rPr>
              <a:t>&lt;footer&gt;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sldNum"/>
          </p:nvPr>
        </p:nvSpPr>
        <p:spPr>
          <a:xfrm>
            <a:off x="7380000" y="5220000"/>
            <a:ext cx="2340000" cy="36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fld id="{B2EA5407-8B80-43A5-8976-8EE9B630D95A}" type="slidenum">
              <a:rPr b="0" lang="en-US" sz="1400" spc="-1" strike="noStrike">
                <a:solidFill>
                  <a:srgbClr val="ffffff"/>
                </a:solidFill>
                <a:latin typeface="Arial"/>
              </a:rPr>
              <a:t>&lt;number&gt;</a:t>
            </a:fld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2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0" y="1620000"/>
            <a:ext cx="9000000" cy="10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000000"/>
                </a:solidFill>
                <a:latin typeface="Arial"/>
              </a:rPr>
              <a:t>Моделиране на невронни мрежи</a:t>
            </a:r>
            <a:br/>
            <a:r>
              <a:rPr b="0" lang="en-US" sz="3300" spc="-1" strike="noStrike">
                <a:solidFill>
                  <a:srgbClr val="000000"/>
                </a:solidFill>
                <a:latin typeface="Arial"/>
              </a:rPr>
              <a:t>Григор Гачев</a:t>
            </a:r>
            <a:endParaRPr b="0" lang="en-US" sz="3300" spc="-1" strike="noStrike">
              <a:solidFill>
                <a:srgbClr val="dd41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„</a:t>
            </a:r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Имам една мечта...“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3429000" y="771480"/>
            <a:ext cx="2743200" cy="427644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Постижения на изкуствения интелект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228600" y="860760"/>
            <a:ext cx="2286000" cy="188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9bdd"/>
                </a:solidFill>
                <a:latin typeface="Arial"/>
              </a:rPr>
              <a:t> 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Генерирано от ИИ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5096520" y="914040"/>
            <a:ext cx="2313720" cy="1829160"/>
          </a:xfrm>
          <a:prstGeom prst="rect">
            <a:avLst/>
          </a:prstGeom>
          <a:ln w="18000">
            <a:noFill/>
          </a:ln>
        </p:spPr>
      </p:pic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3249000" y="2971800"/>
            <a:ext cx="3380400" cy="1828800"/>
          </a:xfrm>
          <a:prstGeom prst="rect">
            <a:avLst/>
          </a:prstGeom>
          <a:ln w="18000">
            <a:noFill/>
          </a:ln>
        </p:spPr>
      </p:pic>
      <p:pic>
        <p:nvPicPr>
          <p:cNvPr id="90" name="" descr=""/>
          <p:cNvPicPr/>
          <p:nvPr/>
        </p:nvPicPr>
        <p:blipFill>
          <a:blip r:embed="rId3"/>
          <a:stretch/>
        </p:blipFill>
        <p:spPr>
          <a:xfrm>
            <a:off x="2731680" y="902880"/>
            <a:ext cx="1840320" cy="1840320"/>
          </a:xfrm>
          <a:prstGeom prst="rect">
            <a:avLst/>
          </a:prstGeom>
          <a:ln w="18000">
            <a:noFill/>
          </a:ln>
        </p:spPr>
      </p:pic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739080" y="3429000"/>
            <a:ext cx="2509920" cy="137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Управлявано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от ИИ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/>
          </p:nvPr>
        </p:nvSpPr>
        <p:spPr>
          <a:xfrm>
            <a:off x="7086600" y="1371600"/>
            <a:ext cx="2743200" cy="1371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Диагности-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цирано от ИИ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Специализирани ускорителни схеми: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228600" y="1143000"/>
            <a:ext cx="2971800" cy="3429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NVidia GTX-1070,</a:t>
            </a:r>
            <a:br/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used in DGX-1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pic>
        <p:nvPicPr>
          <p:cNvPr id="95" name="" descr=""/>
          <p:cNvPicPr/>
          <p:nvPr/>
        </p:nvPicPr>
        <p:blipFill>
          <a:blip r:embed="rId1"/>
          <a:stretch/>
        </p:blipFill>
        <p:spPr>
          <a:xfrm rot="6000">
            <a:off x="512280" y="2174040"/>
            <a:ext cx="2914560" cy="2169720"/>
          </a:xfrm>
          <a:prstGeom prst="rect">
            <a:avLst/>
          </a:prstGeom>
          <a:ln w="18000">
            <a:noFill/>
          </a:ln>
        </p:spPr>
      </p:pic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3200400" y="1143000"/>
            <a:ext cx="3200400" cy="320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Google Tensor Processing Unit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2"/>
          <a:stretch/>
        </p:blipFill>
        <p:spPr>
          <a:xfrm>
            <a:off x="3657600" y="2286000"/>
            <a:ext cx="2562120" cy="1828800"/>
          </a:xfrm>
          <a:prstGeom prst="rect">
            <a:avLst/>
          </a:prstGeom>
          <a:ln w="18000">
            <a:noFill/>
          </a:ln>
        </p:spPr>
      </p:pic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858000" y="1143000"/>
            <a:ext cx="2971800" cy="388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…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и още: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Eyeriss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PipeLayer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FlexFlow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MAERI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PermDNN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FPSA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Cambricon-F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Apollo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216000" indent="-216000">
              <a:spcBef>
                <a:spcPts val="106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… </a:t>
            </a:r>
            <a:r>
              <a:rPr b="0" lang="en-US" sz="1600" spc="-1" strike="noStrike">
                <a:solidFill>
                  <a:srgbClr val="000000"/>
                </a:solidFill>
                <a:latin typeface="Arial"/>
              </a:rPr>
              <a:t>разработки от днес...</a:t>
            </a:r>
            <a:endParaRPr b="0" lang="en-US" sz="16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 algn="ctr">
              <a:spcBef>
                <a:spcPts val="1060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 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Моят алгоритъм: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1"/>
          <a:stretch/>
        </p:blipFill>
        <p:spPr>
          <a:xfrm>
            <a:off x="3200400" y="914400"/>
            <a:ext cx="3512520" cy="375192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Планът ми за действие: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1135800" y="1085760"/>
            <a:ext cx="8008200" cy="371484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Ще намеря ли пазар?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2971800" y="998280"/>
            <a:ext cx="3981600" cy="380232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Бизнес-моделът ми: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360000" y="1080000"/>
            <a:ext cx="9360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Производство на стандартни ускорителни чипове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Дизайн на стандартни ускорителни чипове за производители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Използване на алгоритъма в дизайни по поръчка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Лицензиране на алгоритъма за създаване на дизайни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Лицензиране на алгоритъма за доразвиване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Обмяна и търговия с интелектуални права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  <a:p>
            <a:pPr marL="432000" indent="-324000">
              <a:spcBef>
                <a:spcPts val="1060"/>
              </a:spcBef>
              <a:buClr>
                <a:srgbClr val="77caee"/>
              </a:buClr>
              <a:buFont typeface="StarSymbol"/>
              <a:buAutoNum type="arabicParenR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… </a:t>
            </a: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реализират ли се първите 6, и то ще дойде. :-)</a:t>
            </a:r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Разбирането на основата: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3519720" y="914400"/>
            <a:ext cx="2652480" cy="375912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360000" y="180000"/>
            <a:ext cx="9360000" cy="478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300" spc="-1" strike="noStrike">
                <a:solidFill>
                  <a:srgbClr val="ffffff"/>
                </a:solidFill>
                <a:latin typeface="Arial"/>
              </a:rPr>
              <a:t>По-нататък...</a:t>
            </a:r>
            <a:endParaRPr b="0" lang="en-US" sz="33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360000" y="1462320"/>
            <a:ext cx="4266000" cy="2652480"/>
          </a:xfrm>
          <a:prstGeom prst="rect">
            <a:avLst/>
          </a:prstGeom>
          <a:ln w="18000">
            <a:noFill/>
          </a:ln>
        </p:spPr>
      </p:pic>
      <p:sp>
        <p:nvSpPr>
          <p:cNvPr id="111" name=""/>
          <p:cNvSpPr txBox="1"/>
          <p:nvPr/>
        </p:nvSpPr>
        <p:spPr>
          <a:xfrm>
            <a:off x="5029200" y="972000"/>
            <a:ext cx="4212000" cy="360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en-US" sz="2400" spc="-1" strike="noStrike">
              <a:solidFill>
                <a:srgbClr val="009bdd"/>
              </a:solidFill>
              <a:latin typeface="Arial"/>
            </a:endParaRPr>
          </a:p>
        </p:txBody>
      </p:sp>
      <p:pic>
        <p:nvPicPr>
          <p:cNvPr id="112" name="" descr=""/>
          <p:cNvPicPr/>
          <p:nvPr/>
        </p:nvPicPr>
        <p:blipFill>
          <a:blip r:embed="rId2"/>
          <a:stretch/>
        </p:blipFill>
        <p:spPr>
          <a:xfrm>
            <a:off x="5486400" y="914400"/>
            <a:ext cx="3886200" cy="3886200"/>
          </a:xfrm>
          <a:prstGeom prst="rect">
            <a:avLst/>
          </a:prstGeom>
          <a:ln w="180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Application>LibreOffice/7.2.3.2$Linux_X86_64 LibreOffice_project/20$Build-2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2021-12-13T13:33:52Z</dcterms:created>
  <dc:creator/>
  <dc:description/>
  <dc:language>en-US</dc:language>
  <cp:lastModifiedBy/>
  <dcterms:modified xsi:type="dcterms:W3CDTF">2021-12-13T16:22:35Z</dcterms:modified>
  <cp:revision>8</cp:revision>
  <dc:subject/>
  <dc:title>Blue Curve</dc:title>
</cp:coreProperties>
</file>